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48" r:id="rId3"/>
    <p:sldId id="356" r:id="rId4"/>
    <p:sldId id="357" r:id="rId5"/>
    <p:sldId id="358" r:id="rId6"/>
    <p:sldId id="399" r:id="rId7"/>
    <p:sldId id="359" r:id="rId8"/>
    <p:sldId id="372" r:id="rId9"/>
    <p:sldId id="418" r:id="rId10"/>
    <p:sldId id="417" r:id="rId11"/>
    <p:sldId id="416" r:id="rId12"/>
    <p:sldId id="373" r:id="rId13"/>
    <p:sldId id="374" r:id="rId14"/>
    <p:sldId id="378" r:id="rId15"/>
    <p:sldId id="379" r:id="rId16"/>
    <p:sldId id="380" r:id="rId17"/>
    <p:sldId id="421" r:id="rId18"/>
    <p:sldId id="381" r:id="rId19"/>
    <p:sldId id="382" r:id="rId20"/>
    <p:sldId id="389" r:id="rId21"/>
    <p:sldId id="390" r:id="rId22"/>
    <p:sldId id="391" r:id="rId23"/>
    <p:sldId id="393" r:id="rId24"/>
    <p:sldId id="420" r:id="rId25"/>
    <p:sldId id="402" r:id="rId26"/>
    <p:sldId id="422" r:id="rId27"/>
    <p:sldId id="423" r:id="rId28"/>
    <p:sldId id="42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ova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72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BE97-5705-4F21-A1D4-3FCFE4CFE936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C866-641B-49AF-9177-622A2DF6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55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86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866-641B-49AF-9177-622A2DF6A4E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98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azgovor.edsoo.ru/" TargetMode="Externa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4582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ФГОС-2021 НОО и ООО: содержание и </a:t>
            </a:r>
            <a:r>
              <a:rPr lang="ru-RU" sz="5400" smtClean="0">
                <a:solidFill>
                  <a:schemeClr val="accent2"/>
                </a:solidFill>
              </a:rPr>
              <a:t>механизмы реализации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99938"/>
            <a:ext cx="8136904" cy="16893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Цель: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создать условия,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чтобы включить педагогический коллектив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 реализацию ФГОС-2021 НОО и ООО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578" y="6215082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29.08.22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69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16" y="1907859"/>
            <a:ext cx="7142584" cy="4933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52" y="476672"/>
            <a:ext cx="7488832" cy="51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18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181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34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106984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Ученики с ОВЗ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984" y="2810512"/>
            <a:ext cx="3960440" cy="224676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ФГОС-2021 НОО не нужно применять для обучения детей с ОВЗ и интеллектуальными нарушениями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906560"/>
            <a:ext cx="4464496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Адаптированные ООП на уровне ООО разрабатывают в соответствии с требованиями ФГОС-2021 ООО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761238"/>
            <a:ext cx="4464496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Школа может увеличить срок освоения АООП на уровне ООО до 6 лет. В таком случае объем аудиторных часов не может превышать 6018 часов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8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8" y="764704"/>
            <a:ext cx="8874161" cy="106984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Использование электронных средств обучения и дистанционных технологий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6150789"/>
              </p:ext>
            </p:extLst>
          </p:nvPr>
        </p:nvGraphicFramePr>
        <p:xfrm>
          <a:off x="243081" y="1988840"/>
          <a:ext cx="8712968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8759">
                  <a:extLst>
                    <a:ext uri="{9D8B030D-6E8A-4147-A177-3AD203B41FA5}">
                      <a16:colId xmlns:a16="http://schemas.microsoft.com/office/drawing/2014/main" xmlns="" val="3219442707"/>
                    </a:ext>
                  </a:extLst>
                </a:gridCol>
                <a:gridCol w="5824209">
                  <a:extLst>
                    <a:ext uri="{9D8B030D-6E8A-4147-A177-3AD203B41FA5}">
                      <a16:colId xmlns:a16="http://schemas.microsoft.com/office/drawing/2014/main" xmlns="" val="81297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</a:t>
                      </a:r>
                      <a:r>
                        <a:rPr lang="ru-RU" sz="2000" baseline="0" dirty="0" smtClean="0"/>
                        <a:t> ВТОРОГО ПОКОЛЕНИЯ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</a:t>
                      </a:r>
                      <a:r>
                        <a:rPr lang="ru-RU" sz="2000" baseline="0" dirty="0" smtClean="0"/>
                        <a:t> ТРЕТЬЕГО ПОКОЛЕНИЯ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017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было</a:t>
                      </a:r>
                      <a:r>
                        <a:rPr lang="ru-RU" sz="2000" baseline="0" dirty="0" smtClean="0"/>
                        <a:t> подробного описания нормы работы с электронным средствами обучения и дистанционными технологиями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Закрепили</a:t>
                      </a:r>
                      <a:r>
                        <a:rPr lang="ru-RU" sz="2000" baseline="0" dirty="0" smtClean="0"/>
                        <a:t> право школы применять электронное обучение и дистанционные образовательные технологии (п. 19 ФГОС-2021 НОО, п. 19 ФГОС-2021 ООО). Если школьники учатся с использованием дистанционных технологий, школа должна обеспечить их индивидуальным авторизированным доступом ко всем ресурсам. Доступ должен быть как не территории школы, так и за ее пределами (п. 34.4 ФГОС-2021 НОО, п. 35.4 ФГОС-2021 ООО)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410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1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8" y="641758"/>
            <a:ext cx="8874161" cy="106984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Обеспечение учебниками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3046838"/>
              </p:ext>
            </p:extLst>
          </p:nvPr>
        </p:nvGraphicFramePr>
        <p:xfrm>
          <a:off x="162484" y="1506778"/>
          <a:ext cx="8712968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3492">
                  <a:extLst>
                    <a:ext uri="{9D8B030D-6E8A-4147-A177-3AD203B41FA5}">
                      <a16:colId xmlns:a16="http://schemas.microsoft.com/office/drawing/2014/main" xmlns="" val="3219442707"/>
                    </a:ext>
                  </a:extLst>
                </a:gridCol>
                <a:gridCol w="4519476">
                  <a:extLst>
                    <a:ext uri="{9D8B030D-6E8A-4147-A177-3AD203B41FA5}">
                      <a16:colId xmlns:a16="http://schemas.microsoft.com/office/drawing/2014/main" xmlns="" val="812972487"/>
                    </a:ext>
                  </a:extLst>
                </a:gridCol>
              </a:tblGrid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ФГОС</a:t>
                      </a:r>
                      <a:r>
                        <a:rPr lang="ru-RU" sz="2300" baseline="0" dirty="0" smtClean="0"/>
                        <a:t> ВТОРОГО ПОКОЛЕНИЯ</a:t>
                      </a:r>
                      <a:endParaRPr lang="ru-RU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ФГОС</a:t>
                      </a:r>
                      <a:r>
                        <a:rPr lang="ru-RU" sz="2300" baseline="0" dirty="0" smtClean="0"/>
                        <a:t> ТРЕТЬЕГО ПОКОЛЕНИЯ</a:t>
                      </a:r>
                      <a:endParaRPr lang="ru-RU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017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Школа обязана обеспечить каждого ученика как минимум</a:t>
                      </a:r>
                      <a:r>
                        <a:rPr lang="ru-RU" sz="2300" baseline="0" dirty="0" smtClean="0"/>
                        <a:t> одним экземпляром учебников – в печатном или электронном виде (п. 27 ФГОС НОО, </a:t>
                      </a:r>
                    </a:p>
                    <a:p>
                      <a:r>
                        <a:rPr lang="ru-RU" sz="2300" baseline="0" dirty="0" smtClean="0"/>
                        <a:t>п. 26 ФГОС ООО)</a:t>
                      </a:r>
                      <a:endParaRPr lang="ru-RU" sz="2300" dirty="0" smtClean="0"/>
                    </a:p>
                    <a:p>
                      <a:endParaRPr lang="ru-RU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Школа обязана обеспечить каждого ученика как минимум одним</a:t>
                      </a:r>
                      <a:r>
                        <a:rPr lang="ru-RU" sz="2300" baseline="0" dirty="0" smtClean="0"/>
                        <a:t> экземпляром учебника в печатном виде. Дополнительно можно представить школьникам электронную версию учебника (п. 36.1 ФГОС-2021 НОО, </a:t>
                      </a:r>
                    </a:p>
                    <a:p>
                      <a:r>
                        <a:rPr lang="ru-RU" sz="2300" baseline="0" dirty="0" smtClean="0"/>
                        <a:t>п. 37.3 ФГОС-2021 ООО)</a:t>
                      </a:r>
                      <a:endParaRPr lang="ru-RU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410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36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8" y="641758"/>
            <a:ext cx="8874161" cy="106984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Психолого-педагогические условия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502448"/>
              </p:ext>
            </p:extLst>
          </p:nvPr>
        </p:nvGraphicFramePr>
        <p:xfrm>
          <a:off x="162484" y="1506778"/>
          <a:ext cx="8712968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3492">
                  <a:extLst>
                    <a:ext uri="{9D8B030D-6E8A-4147-A177-3AD203B41FA5}">
                      <a16:colId xmlns:a16="http://schemas.microsoft.com/office/drawing/2014/main" xmlns="" val="3219442707"/>
                    </a:ext>
                  </a:extLst>
                </a:gridCol>
                <a:gridCol w="4519476">
                  <a:extLst>
                    <a:ext uri="{9D8B030D-6E8A-4147-A177-3AD203B41FA5}">
                      <a16:colId xmlns:a16="http://schemas.microsoft.com/office/drawing/2014/main" xmlns="" val="812972487"/>
                    </a:ext>
                  </a:extLst>
                </a:gridCol>
              </a:tblGrid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ФГОС</a:t>
                      </a:r>
                      <a:r>
                        <a:rPr lang="ru-RU" sz="2300" baseline="0" dirty="0" smtClean="0"/>
                        <a:t> ВТОРОГО ПОКОЛЕНИЯ</a:t>
                      </a:r>
                      <a:endParaRPr lang="ru-RU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ФГОС</a:t>
                      </a:r>
                      <a:r>
                        <a:rPr lang="ru-RU" sz="2300" baseline="0" dirty="0" smtClean="0"/>
                        <a:t> ТРЕТЬЕГО ПОКОЛЕНИЯ</a:t>
                      </a:r>
                      <a:endParaRPr lang="ru-RU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017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Требований к</a:t>
                      </a:r>
                      <a:r>
                        <a:rPr lang="ru-RU" sz="2300" baseline="0" dirty="0" smtClean="0"/>
                        <a:t> психолого-педагогическим условиям было меньше</a:t>
                      </a:r>
                      <a:endParaRPr lang="ru-RU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ФГОС-2021 делают</a:t>
                      </a:r>
                      <a:r>
                        <a:rPr lang="ru-RU" sz="2300" baseline="0" dirty="0" smtClean="0"/>
                        <a:t> акцент на социально-психологической адаптации к условиям школы. Также расписали порядок, по которому следует проводить психолого-педагогическое сопровождение участников образовательных отношений (п. 37 ФГОС-2021 НОО, </a:t>
                      </a:r>
                    </a:p>
                    <a:p>
                      <a:r>
                        <a:rPr lang="ru-RU" sz="2300" baseline="0" dirty="0" smtClean="0"/>
                        <a:t>п. 38 ФГОС-2021 ООО)</a:t>
                      </a:r>
                      <a:endParaRPr lang="ru-RU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410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44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8" y="641758"/>
            <a:ext cx="8874161" cy="106984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Повышение квалификации педагогов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6510621"/>
              </p:ext>
            </p:extLst>
          </p:nvPr>
        </p:nvGraphicFramePr>
        <p:xfrm>
          <a:off x="162484" y="1506778"/>
          <a:ext cx="8712968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1364">
                  <a:extLst>
                    <a:ext uri="{9D8B030D-6E8A-4147-A177-3AD203B41FA5}">
                      <a16:colId xmlns:a16="http://schemas.microsoft.com/office/drawing/2014/main" xmlns="" val="3219442707"/>
                    </a:ext>
                  </a:extLst>
                </a:gridCol>
                <a:gridCol w="5671604">
                  <a:extLst>
                    <a:ext uri="{9D8B030D-6E8A-4147-A177-3AD203B41FA5}">
                      <a16:colId xmlns:a16="http://schemas.microsoft.com/office/drawing/2014/main" xmlns="" val="812972487"/>
                    </a:ext>
                  </a:extLst>
                </a:gridCol>
              </a:tblGrid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ФГОС</a:t>
                      </a:r>
                      <a:r>
                        <a:rPr lang="ru-RU" sz="2100" baseline="0" dirty="0" smtClean="0"/>
                        <a:t> ВТОРОГО ПОКОЛЕНИЯ</a:t>
                      </a:r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ФГОС</a:t>
                      </a:r>
                      <a:r>
                        <a:rPr lang="ru-RU" sz="2100" baseline="0" dirty="0" smtClean="0"/>
                        <a:t> ТРЕТЬЕГО ПОКОЛЕНИЯ</a:t>
                      </a:r>
                      <a:endParaRPr lang="ru-RU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017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Содержат требование,</a:t>
                      </a:r>
                      <a:r>
                        <a:rPr lang="ru-RU" sz="2100" baseline="0" dirty="0" smtClean="0"/>
                        <a:t> по которому педагоги должны были повышать квалификацию минимум раз в три года (п. 23 ФГОС НОО, </a:t>
                      </a:r>
                    </a:p>
                    <a:p>
                      <a:r>
                        <a:rPr lang="ru-RU" sz="2100" baseline="0" dirty="0" smtClean="0"/>
                        <a:t>п. 22 ФГОС ООО)</a:t>
                      </a:r>
                      <a:endParaRPr lang="ru-RU" sz="2100" dirty="0" smtClean="0"/>
                    </a:p>
                    <a:p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Исключили норму, по которой педагоги должны повышать квалификацию</a:t>
                      </a:r>
                      <a:r>
                        <a:rPr lang="ru-RU" sz="2100" baseline="0" dirty="0" smtClean="0"/>
                        <a:t> не реже, чем раз в три года. Федеральный закон «Об образовании» по-прежнему закрепляет, что педагог вправе проходить дополнительное профессиональное образования раз в три года. Также он обязан систематически повышать квалификацию (подп. 2 п. 5 ст. 47 Федерального закона от 29.12.2012 № 273-ФЗ). Однако четких указаний, как часто педагог должен это делать, теперь нет. </a:t>
                      </a:r>
                      <a:endParaRPr lang="ru-RU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410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26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948680"/>
              </p:ext>
            </p:extLst>
          </p:nvPr>
        </p:nvGraphicFramePr>
        <p:xfrm>
          <a:off x="0" y="764702"/>
          <a:ext cx="9144000" cy="609329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76129">
                  <a:extLst>
                    <a:ext uri="{9D8B030D-6E8A-4147-A177-3AD203B41FA5}">
                      <a16:colId xmlns:a16="http://schemas.microsoft.com/office/drawing/2014/main" xmlns="" val="290662919"/>
                    </a:ext>
                  </a:extLst>
                </a:gridCol>
                <a:gridCol w="2576082">
                  <a:extLst>
                    <a:ext uri="{9D8B030D-6E8A-4147-A177-3AD203B41FA5}">
                      <a16:colId xmlns:a16="http://schemas.microsoft.com/office/drawing/2014/main" xmlns="" val="2487121056"/>
                    </a:ext>
                  </a:extLst>
                </a:gridCol>
                <a:gridCol w="4491789">
                  <a:extLst>
                    <a:ext uri="{9D8B030D-6E8A-4147-A177-3AD203B41FA5}">
                      <a16:colId xmlns:a16="http://schemas.microsoft.com/office/drawing/2014/main" xmlns="" val="4079709967"/>
                    </a:ext>
                  </a:extLst>
                </a:gridCol>
              </a:tblGrid>
              <a:tr h="1072085">
                <a:tc>
                  <a:txBody>
                    <a:bodyPr/>
                    <a:lstStyle/>
                    <a:p>
                      <a:pPr marL="1905" indent="444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l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Швайгерт</a:t>
                      </a:r>
                      <a:r>
                        <a:rPr lang="ru-RU" sz="1600" b="0" dirty="0">
                          <a:effectLst/>
                        </a:rPr>
                        <a:t> Л.Н.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-1905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«Реализация требований обновленных ФГОС НОО, ФГОС ООО в работе учителя», </a:t>
                      </a:r>
                      <a:endParaRPr lang="ru-RU" sz="1800" b="0" dirty="0">
                        <a:effectLst/>
                      </a:endParaRPr>
                    </a:p>
                    <a:p>
                      <a:pPr marL="1905" indent="-1905" algn="l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ККИПКиППРО</a:t>
                      </a:r>
                      <a:r>
                        <a:rPr lang="ru-RU" sz="1600" b="0" dirty="0">
                          <a:effectLst/>
                        </a:rPr>
                        <a:t>, 36 часов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877810"/>
                  </a:ext>
                </a:extLst>
              </a:tr>
              <a:tr h="804064">
                <a:tc>
                  <a:txBody>
                    <a:bodyPr/>
                    <a:lstStyle/>
                    <a:p>
                      <a:pPr marL="1905" lvl="0" indent="444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Конради Е.В. 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-190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«Реализация требований обновленных ФГОС НОО, ФГОС ООО в работе учителя», </a:t>
                      </a:r>
                      <a:endParaRPr lang="ru-RU" sz="1800">
                        <a:effectLst/>
                      </a:endParaRPr>
                    </a:p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ККИПКиППРО, 36 часов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9863664"/>
                  </a:ext>
                </a:extLst>
              </a:tr>
              <a:tr h="568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Иностранный язык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Ворожцова О.И.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7137901"/>
                  </a:ext>
                </a:extLst>
              </a:tr>
              <a:tr h="8040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История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Кононова  Н.Г.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-190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«Реализация требований обновленных ФГОС НОО, ФГОС ООО в работе учителя», </a:t>
                      </a:r>
                      <a:endParaRPr lang="ru-RU" sz="1800">
                        <a:effectLst/>
                      </a:endParaRPr>
                    </a:p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ККИПКиППРО, 36 часов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3082664"/>
                  </a:ext>
                </a:extLst>
              </a:tr>
              <a:tr h="3015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География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Анисимов О.В.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6862411"/>
                  </a:ext>
                </a:extLst>
              </a:tr>
              <a:tr h="3015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Биология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Васильева М.М.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048197"/>
                  </a:ext>
                </a:extLst>
              </a:tr>
              <a:tr h="3015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Музыка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Алексеева Г.В.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0767078"/>
                  </a:ext>
                </a:extLst>
              </a:tr>
              <a:tr h="568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Изобразительное искусство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Кононова  Н.Г.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7901035"/>
                  </a:ext>
                </a:extLst>
              </a:tr>
              <a:tr h="8040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Технология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Нестеренко В.В.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-190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«Реализация требований обновленных ФГОС НОО, ФГОС ООО в работе учителя», </a:t>
                      </a:r>
                      <a:endParaRPr lang="ru-RU" sz="1800">
                        <a:effectLst/>
                      </a:endParaRPr>
                    </a:p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ККИПКиППРО, 36 часов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4753388"/>
                  </a:ext>
                </a:extLst>
              </a:tr>
              <a:tr h="568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Физическая культура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Секирников И.А.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indent="44450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127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872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8" y="641758"/>
            <a:ext cx="8874161" cy="106984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Финансовая грамотность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043130"/>
              </p:ext>
            </p:extLst>
          </p:nvPr>
        </p:nvGraphicFramePr>
        <p:xfrm>
          <a:off x="162484" y="1506778"/>
          <a:ext cx="8874012" cy="4617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5180">
                  <a:extLst>
                    <a:ext uri="{9D8B030D-6E8A-4147-A177-3AD203B41FA5}">
                      <a16:colId xmlns:a16="http://schemas.microsoft.com/office/drawing/2014/main" xmlns="" val="321944270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812972487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1921220755"/>
                    </a:ext>
                  </a:extLst>
                </a:gridCol>
              </a:tblGrid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Уровень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Учебный</a:t>
                      </a:r>
                      <a:r>
                        <a:rPr lang="ru-RU" sz="1900" baseline="0" dirty="0" smtClean="0"/>
                        <a:t> предмет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Формулировка из ФГОС-2021</a:t>
                      </a:r>
                      <a:endParaRPr lang="ru-RU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017245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900" dirty="0" smtClean="0"/>
                        <a:t>НОО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Математика 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начальных математических знаний при решении учебных и практических задач </a:t>
                      </a:r>
                      <a:r>
                        <a:rPr kumimoji="0" lang="en-US" sz="1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&lt;…&gt; </a:t>
                      </a:r>
                      <a:r>
                        <a:rPr kumimoji="0" lang="ru-RU" sz="19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в сфере личных и семейных финансов</a:t>
                      </a:r>
                      <a:r>
                        <a:rPr kumimoji="0" lang="en-US" sz="19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подп.</a:t>
                      </a:r>
                      <a:r>
                        <a:rPr kumimoji="0" lang="ru-RU" sz="1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п. 43.4 ФГОС-2021 НОО)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41063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Окружающий</a:t>
                      </a:r>
                      <a:r>
                        <a:rPr lang="ru-RU" sz="1900" baseline="0" dirty="0" smtClean="0"/>
                        <a:t> мир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навыков здорового и безопасного образа жизни на основе </a:t>
                      </a:r>
                      <a:r>
                        <a:rPr kumimoji="0" lang="en-US" sz="1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&lt;…&gt;</a:t>
                      </a:r>
                      <a:r>
                        <a:rPr kumimoji="0" lang="ru-RU" sz="1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знаний о </a:t>
                      </a:r>
                      <a:r>
                        <a:rPr kumimoji="0" lang="ru-RU" sz="19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небезопасности разглашения личной и финансовой информации при общении с людьми вне семьи, в сети Интернет и опыта соблюдения правил безопасного поведения при использовании личных финансов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подп.</a:t>
                      </a:r>
                      <a:r>
                        <a:rPr kumimoji="0" lang="ru-RU" sz="1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 п. 43.5 ФГОС-2021 НОО)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022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7" y="596096"/>
            <a:ext cx="8874161" cy="106984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Финансовая грамотность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6225479"/>
              </p:ext>
            </p:extLst>
          </p:nvPr>
        </p:nvGraphicFramePr>
        <p:xfrm>
          <a:off x="115059" y="1666229"/>
          <a:ext cx="8874012" cy="4497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5180">
                  <a:extLst>
                    <a:ext uri="{9D8B030D-6E8A-4147-A177-3AD203B41FA5}">
                      <a16:colId xmlns:a16="http://schemas.microsoft.com/office/drawing/2014/main" xmlns="" val="3219442707"/>
                    </a:ext>
                  </a:extLst>
                </a:gridCol>
                <a:gridCol w="2706124">
                  <a:extLst>
                    <a:ext uri="{9D8B030D-6E8A-4147-A177-3AD203B41FA5}">
                      <a16:colId xmlns:a16="http://schemas.microsoft.com/office/drawing/2014/main" xmlns="" val="812972487"/>
                    </a:ext>
                  </a:extLst>
                </a:gridCol>
                <a:gridCol w="4782708">
                  <a:extLst>
                    <a:ext uri="{9D8B030D-6E8A-4147-A177-3AD203B41FA5}">
                      <a16:colId xmlns:a16="http://schemas.microsoft.com/office/drawing/2014/main" xmlns="" val="1921220755"/>
                    </a:ext>
                  </a:extLst>
                </a:gridCol>
              </a:tblGrid>
              <a:tr h="4739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Уровень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Учебный</a:t>
                      </a:r>
                      <a:r>
                        <a:rPr lang="ru-RU" sz="1800" baseline="0" dirty="0" smtClean="0"/>
                        <a:t> предмет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Формулировка из ФГОС-2021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017245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ООО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 (включая учебные курсы «Алгебра»,</a:t>
                      </a:r>
                      <a:r>
                        <a:rPr lang="ru-RU" sz="1800" baseline="0" dirty="0" smtClean="0"/>
                        <a:t> «Геометрия», «Вероятность и статистика) на базовом и углубленном уровне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решать задачи разных типов (в том числе на </a:t>
                      </a:r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&lt;…&gt;</a:t>
                      </a:r>
                      <a:r>
                        <a:rPr kumimoji="0" lang="ru-RU" sz="18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цену товаров и стоимость покупок и услуг, налоги, задачи из области управления личными и семейными финансами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подп.</a:t>
                      </a:r>
                      <a:r>
                        <a:rPr kumimoji="0"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п. 45.5.1 ФГОС-2021 ООО,</a:t>
                      </a:r>
                    </a:p>
                    <a:p>
                      <a:r>
                        <a:rPr kumimoji="0"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подп. 12 п. 45.5.2 ФГОС-2021 ООО)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41063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Информатика на базовом и углубленном уровне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распознавать попытки и предупреждать вовлечение себя и окружающих в деструктивные и криминальные формы сетевой активности (в том числе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кибербуллинг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kern="12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фишинг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подп.</a:t>
                      </a:r>
                      <a:r>
                        <a:rPr kumimoji="0"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п. 45.5.3 ФГОС-2021 ООО,</a:t>
                      </a:r>
                    </a:p>
                    <a:p>
                      <a:r>
                        <a:rPr kumimoji="0"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подп. 15 п. 45.5.3 ФГОС-2021 ООО)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022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4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ФГОС-2021 НОО и ООО</a:t>
            </a:r>
            <a:r>
              <a:rPr lang="ru-RU" sz="3600" dirty="0" smtClean="0"/>
              <a:t> опубликовали на официальном интернет-портале правовой информации 05.07.2021</a:t>
            </a:r>
          </a:p>
          <a:p>
            <a:endParaRPr lang="ru-RU" sz="3600" dirty="0"/>
          </a:p>
          <a:p>
            <a:r>
              <a:rPr lang="ru-RU" sz="3600" dirty="0" smtClean="0"/>
              <a:t>Образовательные стандарты третьего поколения вступили в силу 16.07.2021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182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3352"/>
            <a:ext cx="9252520" cy="10698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Где найти примерные рабочие программы по ФГОС-2021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752" y="1720412"/>
            <a:ext cx="8712968" cy="8317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</a:rPr>
              <a:t>Примерные рабочие программы учебных предметов, курсов и модулей по ФГОС-2021 можете найти и скачать на </a:t>
            </a:r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edsoo.ru</a:t>
            </a:r>
            <a:endParaRPr lang="ru-RU" sz="220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89545"/>
            <a:ext cx="3960440" cy="348528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789545"/>
            <a:ext cx="4536504" cy="348528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74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53" y="1052736"/>
            <a:ext cx="8784976" cy="10698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Второй вариант: вы решили разработать рабочую программу самостоятельно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75" y="2512497"/>
            <a:ext cx="4034842" cy="37856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таком случае выберите один из двух способов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Первый способ </a:t>
            </a:r>
            <a:r>
              <a:rPr lang="ru-RU" sz="2400" dirty="0" smtClean="0"/>
              <a:t>– разработать рабочую программу с помощью Конструктора </a:t>
            </a:r>
          </a:p>
          <a:p>
            <a:endParaRPr lang="ru-RU" sz="2400" dirty="0" smtClean="0"/>
          </a:p>
          <a:p>
            <a:r>
              <a:rPr lang="ru-RU" sz="2400" dirty="0"/>
              <a:t>Этот инструмент вы найдете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edsoo.ru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512497"/>
            <a:ext cx="4464496" cy="385895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846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12968" cy="106984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Практическая работа № 2: «Создание рабочей программы по предмету с помощью Конструктора»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3212976"/>
            <a:ext cx="1800200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Откройте сайт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edsoo.ru</a:t>
            </a:r>
            <a:endParaRPr lang="ru-RU" sz="240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930" y="2260206"/>
            <a:ext cx="5688632" cy="405195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89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53" y="1052736"/>
            <a:ext cx="8784976" cy="10698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Второй вариант: вы решили разработать рабочую программу самостоятельно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74" y="2512497"/>
            <a:ext cx="8594997" cy="310854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таком случае выберите один из двух способов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Второй способ </a:t>
            </a:r>
            <a:r>
              <a:rPr lang="ru-RU" sz="2800" dirty="0" smtClean="0"/>
              <a:t>– методическим объединениям разработать рабочие программы по учебным предметам самостоятельно в соответствии с ФГОС-2021 и требованиями примерной рабочей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20788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7742" y="620688"/>
            <a:ext cx="3383280" cy="7222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ШМО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53496" y="1412776"/>
            <a:ext cx="3683000" cy="5215671"/>
          </a:xfrm>
        </p:spPr>
        <p:txBody>
          <a:bodyPr>
            <a:normAutofit lnSpcReduction="10000"/>
          </a:bodyPr>
          <a:lstStyle/>
          <a:p>
            <a:pPr marL="294894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Решение методического объединения о способе разработки рабочих программ по учебным предметам </a:t>
            </a:r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План-график предметных недель</a:t>
            </a:r>
          </a:p>
          <a:p>
            <a:r>
              <a:rPr lang="ru-RU" sz="2200" dirty="0" smtClean="0"/>
              <a:t>(ноябрь - март)</a:t>
            </a:r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Обсуждение программы наставничество</a:t>
            </a:r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Рассмотреть план методической работы школы.</a:t>
            </a:r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График контрольных работ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" y="476672"/>
            <a:ext cx="519818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18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7" y="702951"/>
            <a:ext cx="9044750" cy="1069848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solidFill>
                  <a:schemeClr val="accent2"/>
                </a:solidFill>
              </a:rPr>
              <a:t>Какие учебники </a:t>
            </a:r>
            <a:r>
              <a:rPr lang="ru-RU" sz="3100" b="1" dirty="0" smtClean="0">
                <a:solidFill>
                  <a:schemeClr val="accent2"/>
                </a:solidFill>
              </a:rPr>
              <a:t>использовать </a:t>
            </a:r>
            <a:br>
              <a:rPr lang="ru-RU" sz="3100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accent2"/>
                </a:solidFill>
              </a:rPr>
              <a:t>в </a:t>
            </a:r>
            <a:r>
              <a:rPr lang="ru-RU" sz="3100" b="1" dirty="0">
                <a:solidFill>
                  <a:schemeClr val="accent2"/>
                </a:solidFill>
              </a:rPr>
              <a:t>2022/23 учебном 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448" y="1815792"/>
            <a:ext cx="472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При переходе на ФГОС-2021 можете использовать любые УМК, которые входят в федеральный перечень учебников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6449" y="1834441"/>
            <a:ext cx="4727313" cy="130479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064" y="1834441"/>
            <a:ext cx="3744416" cy="45468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ВАЖНО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Действующий федеральный перечень учебников (приказ Минпросвещения от 20.05.2020 № 254) не содержит учебников, которые прошли экспертизу на соответствие требованиям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ФГОС-2021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581" y="3362162"/>
            <a:ext cx="4727313" cy="301916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8840" y="3286694"/>
            <a:ext cx="46749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Сделайте акцент на изменении методики преподавания, если одновременно используете дополнительные учебные и дидактические материалы, которые ориентируются на формирование предметных, метапредметных и личностных результатов (письмо Минпросвещения от 11.11.2021 № 03-1889)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505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СЛЕДУЮЩЕЕ В ПОВЕСТКЕ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hlinkClick r:id="rId2" action="ppaction://hlinksldjump"/>
              </a:rPr>
              <a:t>ВПР</a:t>
            </a:r>
            <a:endParaRPr lang="ru-RU" dirty="0"/>
          </a:p>
          <a:p>
            <a:r>
              <a:rPr lang="ru-RU" b="1" dirty="0"/>
              <a:t>500</a:t>
            </a:r>
            <a:r>
              <a:rPr lang="ru-RU" b="1" dirty="0" smtClean="0"/>
              <a:t>+</a:t>
            </a:r>
          </a:p>
          <a:p>
            <a:r>
              <a:rPr lang="ru-RU" b="1" dirty="0"/>
              <a:t>«Разговоры о важном» </a:t>
            </a:r>
            <a:r>
              <a:rPr lang="ru-RU" b="1" dirty="0">
                <a:hlinkClick r:id="rId3"/>
              </a:rPr>
              <a:t>https://razgovor.edsoo.ru</a:t>
            </a:r>
            <a:r>
              <a:rPr lang="ru-RU" b="1" dirty="0" smtClean="0">
                <a:hlinkClick r:id="rId3"/>
              </a:rPr>
              <a:t>/</a:t>
            </a:r>
            <a:r>
              <a:rPr lang="ru-RU" b="1" dirty="0" smtClean="0"/>
              <a:t>.</a:t>
            </a:r>
          </a:p>
          <a:p>
            <a:pPr marL="109728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3767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52" y="620688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ВПР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87488"/>
            <a:ext cx="8928992" cy="512588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>
                <a:latin typeface="Calibri" panose="020F0502020204030204" pitchFamily="34" charset="0"/>
              </a:rPr>
              <a:t>в </a:t>
            </a:r>
            <a:r>
              <a:rPr lang="ru-RU" sz="4400" b="1" dirty="0">
                <a:latin typeface="Calibri" panose="020F0502020204030204" pitchFamily="34" charset="0"/>
              </a:rPr>
              <a:t>5</a:t>
            </a:r>
            <a:r>
              <a:rPr lang="ru-RU" sz="4400" dirty="0">
                <a:latin typeface="Calibri" panose="020F0502020204030204" pitchFamily="34" charset="0"/>
              </a:rPr>
              <a:t> классах (по программе 4 класса): </a:t>
            </a:r>
            <a:r>
              <a:rPr lang="ru-RU" sz="4400" b="1" dirty="0">
                <a:latin typeface="Calibri" panose="020F0502020204030204" pitchFamily="34" charset="0"/>
              </a:rPr>
              <a:t>математика, русский язык и окружающий мир;</a:t>
            </a:r>
            <a:endParaRPr lang="ru-RU" sz="4400" dirty="0">
              <a:latin typeface="Calibri" panose="020F0502020204030204" pitchFamily="34" charset="0"/>
            </a:endParaRPr>
          </a:p>
          <a:p>
            <a:r>
              <a:rPr lang="ru-RU" sz="4400" dirty="0">
                <a:latin typeface="Calibri" panose="020F0502020204030204" pitchFamily="34" charset="0"/>
              </a:rPr>
              <a:t> в </a:t>
            </a:r>
            <a:r>
              <a:rPr lang="ru-RU" sz="4400" b="1" dirty="0">
                <a:latin typeface="Calibri" panose="020F0502020204030204" pitchFamily="34" charset="0"/>
              </a:rPr>
              <a:t>6</a:t>
            </a:r>
            <a:r>
              <a:rPr lang="ru-RU" sz="4400" dirty="0">
                <a:latin typeface="Calibri" panose="020F0502020204030204" pitchFamily="34" charset="0"/>
              </a:rPr>
              <a:t> классах (по программе 5 класса): </a:t>
            </a:r>
            <a:r>
              <a:rPr lang="ru-RU" sz="4400" b="1" dirty="0">
                <a:latin typeface="Calibri" panose="020F0502020204030204" pitchFamily="34" charset="0"/>
              </a:rPr>
              <a:t>математика, русский язык, биология и история;</a:t>
            </a:r>
            <a:endParaRPr lang="ru-RU" sz="4400" dirty="0">
              <a:latin typeface="Calibri" panose="020F0502020204030204" pitchFamily="34" charset="0"/>
            </a:endParaRPr>
          </a:p>
          <a:p>
            <a:r>
              <a:rPr lang="ru-RU" sz="4400" dirty="0">
                <a:latin typeface="Calibri" panose="020F0502020204030204" pitchFamily="34" charset="0"/>
              </a:rPr>
              <a:t> в </a:t>
            </a:r>
            <a:r>
              <a:rPr lang="ru-RU" sz="4400" b="1" dirty="0">
                <a:latin typeface="Calibri" panose="020F0502020204030204" pitchFamily="34" charset="0"/>
              </a:rPr>
              <a:t>7</a:t>
            </a:r>
            <a:r>
              <a:rPr lang="ru-RU" sz="4400" dirty="0">
                <a:latin typeface="Calibri" panose="020F0502020204030204" pitchFamily="34" charset="0"/>
              </a:rPr>
              <a:t> классах (по программе 6 класса): математика, русский язык, естественно-научный предмет (</a:t>
            </a:r>
            <a:r>
              <a:rPr lang="ru-RU" sz="4400" b="1" dirty="0">
                <a:latin typeface="Calibri" panose="020F0502020204030204" pitchFamily="34" charset="0"/>
              </a:rPr>
              <a:t>биология или география</a:t>
            </a:r>
            <a:r>
              <a:rPr lang="ru-RU" sz="4400" dirty="0">
                <a:latin typeface="Calibri" panose="020F0502020204030204" pitchFamily="34" charset="0"/>
              </a:rPr>
              <a:t>), гуманитарный предмет (</a:t>
            </a:r>
            <a:r>
              <a:rPr lang="ru-RU" sz="4400" b="1" dirty="0">
                <a:latin typeface="Calibri" panose="020F0502020204030204" pitchFamily="34" charset="0"/>
              </a:rPr>
              <a:t>история или обществознание</a:t>
            </a:r>
            <a:r>
              <a:rPr lang="ru-RU" sz="4400" dirty="0">
                <a:latin typeface="Calibri" panose="020F0502020204030204" pitchFamily="34" charset="0"/>
              </a:rPr>
              <a:t>);</a:t>
            </a:r>
          </a:p>
          <a:p>
            <a:r>
              <a:rPr lang="ru-RU" sz="4400" dirty="0">
                <a:latin typeface="Calibri" panose="020F0502020204030204" pitchFamily="34" charset="0"/>
              </a:rPr>
              <a:t> в </a:t>
            </a:r>
            <a:r>
              <a:rPr lang="ru-RU" sz="4400" b="1" dirty="0">
                <a:latin typeface="Calibri" panose="020F0502020204030204" pitchFamily="34" charset="0"/>
              </a:rPr>
              <a:t>8 </a:t>
            </a:r>
            <a:r>
              <a:rPr lang="ru-RU" sz="4400" dirty="0">
                <a:latin typeface="Calibri" panose="020F0502020204030204" pitchFamily="34" charset="0"/>
              </a:rPr>
              <a:t>классах (по программе 7 класса): </a:t>
            </a:r>
            <a:r>
              <a:rPr lang="ru-RU" sz="4400" b="1" dirty="0">
                <a:latin typeface="Calibri" panose="020F0502020204030204" pitchFamily="34" charset="0"/>
              </a:rPr>
              <a:t>математика, русский язык, </a:t>
            </a:r>
            <a:r>
              <a:rPr lang="ru-RU" sz="4400" dirty="0">
                <a:latin typeface="Calibri" panose="020F0502020204030204" pitchFamily="34" charset="0"/>
              </a:rPr>
              <a:t>естественно-научный предмет (</a:t>
            </a:r>
            <a:r>
              <a:rPr lang="ru-RU" sz="4400" b="1" dirty="0">
                <a:latin typeface="Calibri" panose="020F0502020204030204" pitchFamily="34" charset="0"/>
              </a:rPr>
              <a:t>биология, или география, или физика</a:t>
            </a:r>
            <a:r>
              <a:rPr lang="ru-RU" sz="4400" dirty="0">
                <a:latin typeface="Calibri" panose="020F0502020204030204" pitchFamily="34" charset="0"/>
              </a:rPr>
              <a:t>), гуманитарный предмет (</a:t>
            </a:r>
            <a:r>
              <a:rPr lang="ru-RU" sz="4400" b="1" dirty="0">
                <a:latin typeface="Calibri" panose="020F0502020204030204" pitchFamily="34" charset="0"/>
              </a:rPr>
              <a:t>история или обществознание</a:t>
            </a:r>
            <a:r>
              <a:rPr lang="ru-RU" sz="4400" dirty="0">
                <a:latin typeface="Calibri" panose="020F0502020204030204" pitchFamily="34" charset="0"/>
              </a:rPr>
              <a:t>), </a:t>
            </a:r>
            <a:r>
              <a:rPr lang="ru-RU" sz="4400" b="1" dirty="0">
                <a:latin typeface="Calibri" panose="020F0502020204030204" pitchFamily="34" charset="0"/>
              </a:rPr>
              <a:t>иностранный язык</a:t>
            </a:r>
            <a:r>
              <a:rPr lang="ru-RU" sz="4400" dirty="0">
                <a:latin typeface="Calibri" panose="020F0502020204030204" pitchFamily="34" charset="0"/>
              </a:rPr>
              <a:t>;</a:t>
            </a:r>
          </a:p>
          <a:p>
            <a:r>
              <a:rPr lang="ru-RU" sz="4400" dirty="0">
                <a:latin typeface="Calibri" panose="020F0502020204030204" pitchFamily="34" charset="0"/>
              </a:rPr>
              <a:t> в </a:t>
            </a:r>
            <a:r>
              <a:rPr lang="ru-RU" sz="4400" b="1" dirty="0">
                <a:latin typeface="Calibri" panose="020F0502020204030204" pitchFamily="34" charset="0"/>
              </a:rPr>
              <a:t>9 </a:t>
            </a:r>
            <a:r>
              <a:rPr lang="ru-RU" sz="4400" dirty="0">
                <a:latin typeface="Calibri" panose="020F0502020204030204" pitchFamily="34" charset="0"/>
              </a:rPr>
              <a:t>классах (по программе 8 класса): </a:t>
            </a:r>
            <a:r>
              <a:rPr lang="ru-RU" sz="4400" b="1" dirty="0">
                <a:latin typeface="Calibri" panose="020F0502020204030204" pitchFamily="34" charset="0"/>
              </a:rPr>
              <a:t>математика, русский язык</a:t>
            </a:r>
            <a:r>
              <a:rPr lang="ru-RU" sz="4400" dirty="0">
                <a:latin typeface="Calibri" panose="020F0502020204030204" pitchFamily="34" charset="0"/>
              </a:rPr>
              <a:t>, естественно-научный предмет (</a:t>
            </a:r>
            <a:r>
              <a:rPr lang="ru-RU" sz="4400" b="1" dirty="0">
                <a:latin typeface="Calibri" panose="020F0502020204030204" pitchFamily="34" charset="0"/>
              </a:rPr>
              <a:t>биология, или физика, или химия</a:t>
            </a:r>
            <a:r>
              <a:rPr lang="ru-RU" sz="4400" dirty="0">
                <a:latin typeface="Calibri" panose="020F0502020204030204" pitchFamily="34" charset="0"/>
              </a:rPr>
              <a:t>), гуманитарный предмет (</a:t>
            </a:r>
            <a:r>
              <a:rPr lang="ru-RU" sz="4400" b="1" dirty="0">
                <a:latin typeface="Calibri" panose="020F0502020204030204" pitchFamily="34" charset="0"/>
              </a:rPr>
              <a:t>география, или история, или обществознание</a:t>
            </a:r>
            <a:r>
              <a:rPr lang="ru-RU" sz="4400" dirty="0" smtClean="0">
                <a:latin typeface="Calibri" panose="020F0502020204030204" pitchFamily="34" charset="0"/>
              </a:rPr>
              <a:t>).</a:t>
            </a:r>
            <a:endParaRPr lang="ru-RU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589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"/>
            <a:ext cx="583264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9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07288" cy="10698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Содержательный раздел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ООП НОО и ООО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2" y="1994030"/>
            <a:ext cx="475232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Рабочие программы: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4072753"/>
            <a:ext cx="475232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Программа формирования УУД</a:t>
            </a:r>
            <a:endParaRPr lang="ru-RU" sz="19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4990292"/>
            <a:ext cx="475232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Рабочая программа воспитания</a:t>
            </a:r>
            <a:endParaRPr lang="ru-RU" sz="19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9852" y="2963725"/>
            <a:ext cx="176588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учебных предметов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1554" y="2963724"/>
            <a:ext cx="1765884" cy="10464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учебных модулей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2963725"/>
            <a:ext cx="1765884" cy="10464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учебных</a:t>
            </a:r>
          </a:p>
          <a:p>
            <a:pPr algn="ctr"/>
            <a:r>
              <a:rPr lang="ru-RU" sz="2000" dirty="0" smtClean="0"/>
              <a:t>курсов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2963725"/>
            <a:ext cx="2160240" cy="10464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</a:t>
            </a:r>
            <a:r>
              <a:rPr lang="ru-RU" sz="2000" dirty="0" smtClean="0"/>
              <a:t>урсов внеурочной деятельности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91978" y="5902190"/>
            <a:ext cx="5432350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Программа </a:t>
            </a:r>
            <a:r>
              <a:rPr lang="ru-RU" sz="2000" dirty="0"/>
              <a:t>коррекционной </a:t>
            </a:r>
            <a:r>
              <a:rPr lang="ru-RU" sz="2000" dirty="0" smtClean="0"/>
              <a:t>работы</a:t>
            </a:r>
          </a:p>
          <a:p>
            <a:pPr algn="ctr"/>
            <a:r>
              <a:rPr lang="ru-RU" sz="2000" i="1" dirty="0" smtClean="0"/>
              <a:t>(на уровне ООО, если есть ученики с ОВЗ)</a:t>
            </a:r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xmlns="" val="18762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0698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Требования ФГОС-2021 к рабочим программам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236456"/>
              </p:ext>
            </p:extLst>
          </p:nvPr>
        </p:nvGraphicFramePr>
        <p:xfrm>
          <a:off x="251520" y="2039726"/>
          <a:ext cx="8712969" cy="3981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69349689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3411089946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xmlns="" val="2733188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ВТОРОГО ПОКОЛЕНИЯ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ТРЕТЬЕГО ПОКОЛЕНИЯ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514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программ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 и курсов, в том числе и внеурочной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курсов, в том числе и внеурочной деятельности, учебных модулей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0444073"/>
                  </a:ext>
                </a:extLst>
              </a:tr>
              <a:tr h="166508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рабочих программ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Различается для рабочих программ учебных предметов, курсов и курсов внеурочной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Одинаковая для всех рабочих программ, в том числе и программ внеурочной деятельности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91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4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0698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Требования ФГОС-2021 к рабочим программам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0202056"/>
              </p:ext>
            </p:extLst>
          </p:nvPr>
        </p:nvGraphicFramePr>
        <p:xfrm>
          <a:off x="251520" y="1988840"/>
          <a:ext cx="8712969" cy="3981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69349689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3411089946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733188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ВТОРОГО ПОКОЛЕНИЯ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ТРЕТЬЕГО ПОКОЛЕНИЯ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514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Тематическое планирование рабочих программ учебных предметов, курсов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0444073"/>
                  </a:ext>
                </a:extLst>
              </a:tr>
              <a:tr h="1665082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Тематическое планирование рабочих программ курсов внеурочной деятельности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рабочей программы воспитания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91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76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698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 качестве ЭОР и ЦОР можно использовать: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892879"/>
            <a:ext cx="4104456" cy="13200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Мультимедийные программы</a:t>
            </a:r>
            <a:endParaRPr lang="ru-RU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906560"/>
            <a:ext cx="4104456" cy="13064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Электронные учебники и задачники</a:t>
            </a:r>
            <a:endParaRPr lang="ru-RU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398" y="3429000"/>
            <a:ext cx="4104456" cy="12388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Электронные библиотеки</a:t>
            </a:r>
            <a:endParaRPr lang="ru-RU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398" y="4892344"/>
            <a:ext cx="4104456" cy="13276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Игровые программы</a:t>
            </a:r>
            <a:endParaRPr lang="ru-RU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5488" y="3429000"/>
            <a:ext cx="4104456" cy="12388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Виртуальные лаборатории</a:t>
            </a:r>
            <a:endParaRPr lang="ru-RU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4892343"/>
            <a:ext cx="4104456" cy="13276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Коллекции цифровых образовательных ресурсов</a:t>
            </a:r>
            <a:endParaRPr lang="ru-RU" sz="2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2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8156"/>
            <a:ext cx="8640960" cy="10698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Требования ФГОС-2021 к рабочим программам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620475"/>
              </p:ext>
            </p:extLst>
          </p:nvPr>
        </p:nvGraphicFramePr>
        <p:xfrm>
          <a:off x="251520" y="1792848"/>
          <a:ext cx="8712969" cy="4591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69349689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3411089946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xmlns="" val="2733188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ВТОРОГО ПОКОЛЕНИЯ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ТРЕТЬЕГО ПОКОЛЕНИЯ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514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рабочей программы воспитания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в разделе «Тематическое планирование»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любом разделе рабочей программы по выбору педагога в соответствии с локальным нормативным актом. Например, Положением о рабочей программе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0444073"/>
                  </a:ext>
                </a:extLst>
              </a:tr>
              <a:tr h="1665082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рабочей программы курса внеурочной деятельности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содержании программы нужно указать формы организации и виды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программе нужно указать формы проведения занятий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91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38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0" y="692696"/>
            <a:ext cx="9144000" cy="10698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Объем урочной и внеурочной деятельности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249801"/>
              </p:ext>
            </p:extLst>
          </p:nvPr>
        </p:nvGraphicFramePr>
        <p:xfrm>
          <a:off x="179511" y="1746073"/>
          <a:ext cx="8712969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xmlns="" val="309815384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450401653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932919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ГРАНИЦЫ АУДИТОРНОЙ НАГРУЗКИ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НОО </a:t>
                      </a:r>
                    </a:p>
                    <a:p>
                      <a:pPr algn="ctr"/>
                      <a:r>
                        <a:rPr lang="ru-RU" sz="2000" dirty="0" smtClean="0"/>
                        <a:t>ВТОРОГО ПОКОЛЕНИЯ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ФГОС НОО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ТРЕТЬЕГО ПОКОЛЕНИЯ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589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Минимум за 4 года, ч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2954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251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Максимум за 4 года, ч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3190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071856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4968013"/>
              </p:ext>
            </p:extLst>
          </p:nvPr>
        </p:nvGraphicFramePr>
        <p:xfrm>
          <a:off x="179511" y="4053524"/>
          <a:ext cx="8712969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xmlns="" val="309815384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450401653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932919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ГРАНИЦЫ АУДИТОРНОЙ НАГРУЗКИ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ООО </a:t>
                      </a:r>
                    </a:p>
                    <a:p>
                      <a:pPr algn="ctr"/>
                      <a:r>
                        <a:rPr lang="ru-RU" sz="2000" dirty="0" smtClean="0"/>
                        <a:t>ВТОРОГО ПОКОЛЕНИЯ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ФГОС ООО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ТРЕТЬЕГО ПОКОЛЕНИЯ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589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Минимум за 5 лет, ч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5058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251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Максимум за 5 лет, ч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5549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071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ОВЗ за 6 лет, ч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6018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2299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93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836712"/>
            <a:ext cx="4890690" cy="4442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" y="1628800"/>
            <a:ext cx="4718670" cy="4669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924434"/>
            <a:ext cx="4051548" cy="392360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02" y="333093"/>
            <a:ext cx="8229600" cy="1066800"/>
          </a:xfrm>
        </p:spPr>
        <p:txBody>
          <a:bodyPr/>
          <a:lstStyle/>
          <a:p>
            <a:r>
              <a:rPr lang="ru-RU" dirty="0" smtClean="0"/>
              <a:t>ФОРМА ПА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365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2">
      <a:dk1>
        <a:sysClr val="windowText" lastClr="000000"/>
      </a:dk1>
      <a:lt1>
        <a:sysClr val="window" lastClr="FFFFFF"/>
      </a:lt1>
      <a:dk2>
        <a:srgbClr val="FFDEA4"/>
      </a:dk2>
      <a:lt2>
        <a:srgbClr val="DFE6D0"/>
      </a:lt2>
      <a:accent1>
        <a:srgbClr val="759AA5"/>
      </a:accent1>
      <a:accent2>
        <a:srgbClr val="740000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2604</TotalTime>
  <Words>1463</Words>
  <Application>Microsoft Office PowerPoint</Application>
  <PresentationFormat>Экран (4:3)</PresentationFormat>
  <Paragraphs>201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ФГОС-2021 НОО и ООО: содержание и механизмы реализации</vt:lpstr>
      <vt:lpstr>Слайд 2</vt:lpstr>
      <vt:lpstr>Содержательный раздел ООП НОО и ООО</vt:lpstr>
      <vt:lpstr>Требования ФГОС-2021 к рабочим программам</vt:lpstr>
      <vt:lpstr>Требования ФГОС-2021 к рабочим программам</vt:lpstr>
      <vt:lpstr>В качестве ЭОР и ЦОР можно использовать:</vt:lpstr>
      <vt:lpstr>Требования ФГОС-2021 к рабочим программам</vt:lpstr>
      <vt:lpstr>Объем урочной и внеурочной деятельности</vt:lpstr>
      <vt:lpstr>ФОРМА ПА</vt:lpstr>
      <vt:lpstr>Слайд 10</vt:lpstr>
      <vt:lpstr>Слайд 11</vt:lpstr>
      <vt:lpstr>Ученики с ОВЗ</vt:lpstr>
      <vt:lpstr>Использование электронных средств обучения и дистанционных технологий</vt:lpstr>
      <vt:lpstr>Обеспечение учебниками</vt:lpstr>
      <vt:lpstr>Психолого-педагогические условия</vt:lpstr>
      <vt:lpstr>Повышение квалификации педагогов</vt:lpstr>
      <vt:lpstr>Слайд 17</vt:lpstr>
      <vt:lpstr>Финансовая грамотность</vt:lpstr>
      <vt:lpstr>Финансовая грамотность </vt:lpstr>
      <vt:lpstr>Где найти примерные рабочие программы по ФГОС-2021</vt:lpstr>
      <vt:lpstr>Второй вариант: вы решили разработать рабочую программу самостоятельно</vt:lpstr>
      <vt:lpstr>Практическая работа № 2: «Создание рабочей программы по предмету с помощью Конструктора»</vt:lpstr>
      <vt:lpstr>Второй вариант: вы решили разработать рабочую программу самостоятельно</vt:lpstr>
      <vt:lpstr>ШМО </vt:lpstr>
      <vt:lpstr>Какие учебники использовать  в 2022/23 учебном году</vt:lpstr>
      <vt:lpstr>СЛЕДУЮЩЕЕ В ПОВЕСТКЕ</vt:lpstr>
      <vt:lpstr>ВПР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ОГЭ-2021  по русскому языку</dc:title>
  <dc:creator>Sony</dc:creator>
  <cp:lastModifiedBy>Зауч</cp:lastModifiedBy>
  <cp:revision>375</cp:revision>
  <dcterms:created xsi:type="dcterms:W3CDTF">2020-08-31T10:23:09Z</dcterms:created>
  <dcterms:modified xsi:type="dcterms:W3CDTF">2022-10-19T04:37:11Z</dcterms:modified>
</cp:coreProperties>
</file>